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58" r:id="rId3"/>
    <p:sldId id="257" r:id="rId4"/>
    <p:sldId id="259" r:id="rId5"/>
    <p:sldId id="264" r:id="rId6"/>
    <p:sldId id="260" r:id="rId7"/>
    <p:sldId id="278" r:id="rId8"/>
    <p:sldId id="261" r:id="rId9"/>
    <p:sldId id="265" r:id="rId10"/>
    <p:sldId id="262" r:id="rId11"/>
    <p:sldId id="263" r:id="rId12"/>
    <p:sldId id="267" r:id="rId13"/>
    <p:sldId id="268" r:id="rId14"/>
    <p:sldId id="266" r:id="rId15"/>
    <p:sldId id="269" r:id="rId16"/>
    <p:sldId id="277" r:id="rId17"/>
    <p:sldId id="270" r:id="rId18"/>
    <p:sldId id="276" r:id="rId19"/>
    <p:sldId id="271" r:id="rId20"/>
    <p:sldId id="272" r:id="rId21"/>
    <p:sldId id="273" r:id="rId22"/>
    <p:sldId id="274" r:id="rId23"/>
    <p:sldId id="275"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7" autoAdjust="0"/>
    <p:restoredTop sz="94638" autoAdjust="0"/>
  </p:normalViewPr>
  <p:slideViewPr>
    <p:cSldViewPr>
      <p:cViewPr varScale="1">
        <p:scale>
          <a:sx n="86" d="100"/>
          <a:sy n="86" d="100"/>
        </p:scale>
        <p:origin x="-148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0F1D2D-9662-43E2-8001-806BD30CED53}" type="datetimeFigureOut">
              <a:rPr lang="en-US" smtClean="0"/>
              <a:t>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6C9A50-C325-4F50-BA57-22A5F18B1EE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0F1D2D-9662-43E2-8001-806BD30CED53}" type="datetimeFigureOut">
              <a:rPr lang="en-US" smtClean="0"/>
              <a:t>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6C9A50-C325-4F50-BA57-22A5F18B1EE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0F1D2D-9662-43E2-8001-806BD30CED53}" type="datetimeFigureOut">
              <a:rPr lang="en-US" smtClean="0"/>
              <a:t>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6C9A50-C325-4F50-BA57-22A5F18B1EE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0F1D2D-9662-43E2-8001-806BD30CED53}" type="datetimeFigureOut">
              <a:rPr lang="en-US" smtClean="0"/>
              <a:t>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6C9A50-C325-4F50-BA57-22A5F18B1EE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0F1D2D-9662-43E2-8001-806BD30CED53}" type="datetimeFigureOut">
              <a:rPr lang="en-US" smtClean="0"/>
              <a:t>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6C9A50-C325-4F50-BA57-22A5F18B1EE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0F1D2D-9662-43E2-8001-806BD30CED53}" type="datetimeFigureOut">
              <a:rPr lang="en-US" smtClean="0"/>
              <a:t>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6C9A50-C325-4F50-BA57-22A5F18B1EE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0F1D2D-9662-43E2-8001-806BD30CED53}" type="datetimeFigureOut">
              <a:rPr lang="en-US" smtClean="0"/>
              <a:t>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6C9A50-C325-4F50-BA57-22A5F18B1EE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0F1D2D-9662-43E2-8001-806BD30CED53}" type="datetimeFigureOut">
              <a:rPr lang="en-US" smtClean="0"/>
              <a:t>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6C9A50-C325-4F50-BA57-22A5F18B1EE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0F1D2D-9662-43E2-8001-806BD30CED53}" type="datetimeFigureOut">
              <a:rPr lang="en-US" smtClean="0"/>
              <a:t>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6C9A50-C325-4F50-BA57-22A5F18B1EE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0F1D2D-9662-43E2-8001-806BD30CED53}" type="datetimeFigureOut">
              <a:rPr lang="en-US" smtClean="0"/>
              <a:t>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6C9A50-C325-4F50-BA57-22A5F18B1EE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0F1D2D-9662-43E2-8001-806BD30CED53}" type="datetimeFigureOut">
              <a:rPr lang="en-US" smtClean="0"/>
              <a:t>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6C9A50-C325-4F50-BA57-22A5F18B1EE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0F1D2D-9662-43E2-8001-806BD30CED53}" type="datetimeFigureOut">
              <a:rPr lang="en-US" smtClean="0"/>
              <a:t>2/6/2018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6C9A50-C325-4F50-BA57-22A5F18B1EE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38400"/>
            <a:ext cx="7772400" cy="1447800"/>
          </a:xfrm>
        </p:spPr>
        <p:txBody>
          <a:bodyPr>
            <a:normAutofit fontScale="90000"/>
          </a:bodyPr>
          <a:lstStyle/>
          <a:p>
            <a:r>
              <a:rPr lang="en-US" sz="3100" b="1" i="1" dirty="0" smtClean="0">
                <a:solidFill>
                  <a:srgbClr val="FF00FF"/>
                </a:solidFill>
              </a:rPr>
              <a:t/>
            </a:r>
            <a:br>
              <a:rPr lang="en-US" sz="3100" b="1" i="1" dirty="0" smtClean="0">
                <a:solidFill>
                  <a:srgbClr val="FF00FF"/>
                </a:solidFill>
              </a:rPr>
            </a:br>
            <a:r>
              <a:rPr lang="en-US" sz="3100" b="1" i="1" dirty="0" smtClean="0">
                <a:solidFill>
                  <a:srgbClr val="FF00FF"/>
                </a:solidFill>
              </a:rPr>
              <a:t>From </a:t>
            </a:r>
            <a:r>
              <a:rPr lang="en-US" sz="3100" b="1" i="1" dirty="0">
                <a:solidFill>
                  <a:srgbClr val="FF00FF"/>
                </a:solidFill>
              </a:rPr>
              <a:t>Queer to </a:t>
            </a:r>
            <a:r>
              <a:rPr lang="en-US" sz="3100" b="1" i="1" dirty="0" err="1">
                <a:solidFill>
                  <a:srgbClr val="FF00FF"/>
                </a:solidFill>
              </a:rPr>
              <a:t>Cuir</a:t>
            </a:r>
            <a:r>
              <a:rPr lang="en-US" sz="3100" b="1" i="1" dirty="0">
                <a:solidFill>
                  <a:srgbClr val="FF00FF"/>
                </a:solidFill>
              </a:rPr>
              <a:t>: </a:t>
            </a:r>
            <a:r>
              <a:rPr lang="en-US" sz="3100" b="1" i="1" dirty="0" smtClean="0">
                <a:solidFill>
                  <a:srgbClr val="FF00FF"/>
                </a:solidFill>
              </a:rPr>
              <a:t/>
            </a:r>
            <a:br>
              <a:rPr lang="en-US" sz="3100" b="1" i="1" dirty="0" smtClean="0">
                <a:solidFill>
                  <a:srgbClr val="FF00FF"/>
                </a:solidFill>
              </a:rPr>
            </a:br>
            <a:r>
              <a:rPr lang="en-US" sz="3100" b="1" i="1" dirty="0" smtClean="0">
                <a:solidFill>
                  <a:srgbClr val="FF00FF"/>
                </a:solidFill>
              </a:rPr>
              <a:t>geopolitical </a:t>
            </a:r>
            <a:r>
              <a:rPr lang="en-US" sz="3100" b="1" i="1" dirty="0">
                <a:solidFill>
                  <a:srgbClr val="FF00FF"/>
                </a:solidFill>
              </a:rPr>
              <a:t>and epistemic </a:t>
            </a:r>
            <a:r>
              <a:rPr lang="en-US" sz="3100" b="1" i="1" dirty="0" err="1">
                <a:solidFill>
                  <a:srgbClr val="FF00FF"/>
                </a:solidFill>
              </a:rPr>
              <a:t>ostranenie</a:t>
            </a:r>
            <a:r>
              <a:rPr lang="en-US" sz="3100" b="1" i="1" dirty="0">
                <a:solidFill>
                  <a:srgbClr val="FF00FF"/>
                </a:solidFill>
              </a:rPr>
              <a:t> from the </a:t>
            </a:r>
            <a:r>
              <a:rPr lang="en-US" sz="3100" b="1" i="1" dirty="0" smtClean="0">
                <a:solidFill>
                  <a:srgbClr val="FF00FF"/>
                </a:solidFill>
              </a:rPr>
              <a:t/>
            </a:r>
            <a:br>
              <a:rPr lang="en-US" sz="3100" b="1" i="1" dirty="0" smtClean="0">
                <a:solidFill>
                  <a:srgbClr val="FF00FF"/>
                </a:solidFill>
              </a:rPr>
            </a:br>
            <a:r>
              <a:rPr lang="en-US" sz="3100" b="1" i="1" dirty="0" smtClean="0">
                <a:solidFill>
                  <a:srgbClr val="FF00FF"/>
                </a:solidFill>
              </a:rPr>
              <a:t>g-local South</a:t>
            </a:r>
            <a:endParaRPr lang="en-US" dirty="0">
              <a:solidFill>
                <a:srgbClr val="FF00FF"/>
              </a:solidFill>
            </a:endParaRPr>
          </a:p>
        </p:txBody>
      </p:sp>
      <p:sp>
        <p:nvSpPr>
          <p:cNvPr id="3" name="Subtitle 2"/>
          <p:cNvSpPr>
            <a:spLocks noGrp="1"/>
          </p:cNvSpPr>
          <p:nvPr>
            <p:ph type="subTitle" idx="1"/>
          </p:nvPr>
        </p:nvSpPr>
        <p:spPr>
          <a:xfrm>
            <a:off x="1371600" y="4800600"/>
            <a:ext cx="6858000" cy="1752600"/>
          </a:xfrm>
        </p:spPr>
        <p:txBody>
          <a:bodyPr>
            <a:normAutofit/>
          </a:bodyPr>
          <a:lstStyle/>
          <a:p>
            <a:pPr algn="r"/>
            <a:r>
              <a:rPr lang="es-MX" sz="2000" dirty="0" err="1" smtClean="0">
                <a:solidFill>
                  <a:schemeClr val="bg1">
                    <a:lumMod val="65000"/>
                  </a:schemeClr>
                </a:solidFill>
              </a:rPr>
              <a:t>Conference</a:t>
            </a:r>
            <a:endParaRPr lang="es-MX" sz="2000" dirty="0" smtClean="0">
              <a:solidFill>
                <a:schemeClr val="bg1">
                  <a:lumMod val="65000"/>
                </a:schemeClr>
              </a:solidFill>
            </a:endParaRPr>
          </a:p>
          <a:p>
            <a:pPr algn="r"/>
            <a:r>
              <a:rPr lang="es-MX" sz="2000" dirty="0" err="1" smtClean="0">
                <a:solidFill>
                  <a:schemeClr val="bg1">
                    <a:lumMod val="65000"/>
                  </a:schemeClr>
                </a:solidFill>
              </a:rPr>
              <a:t>Queer</a:t>
            </a:r>
            <a:r>
              <a:rPr lang="es-MX" sz="2000" dirty="0" smtClean="0">
                <a:solidFill>
                  <a:schemeClr val="bg1">
                    <a:lumMod val="65000"/>
                  </a:schemeClr>
                </a:solidFill>
              </a:rPr>
              <a:t> </a:t>
            </a:r>
            <a:r>
              <a:rPr lang="es-MX" sz="2000" dirty="0" err="1" smtClean="0">
                <a:solidFill>
                  <a:schemeClr val="bg1">
                    <a:lumMod val="65000"/>
                  </a:schemeClr>
                </a:solidFill>
              </a:rPr>
              <a:t>Hemisphere</a:t>
            </a:r>
            <a:r>
              <a:rPr lang="es-MX" sz="2000" dirty="0" smtClean="0">
                <a:solidFill>
                  <a:schemeClr val="bg1">
                    <a:lumMod val="65000"/>
                  </a:schemeClr>
                </a:solidFill>
              </a:rPr>
              <a:t>: América </a:t>
            </a:r>
            <a:r>
              <a:rPr lang="es-MX" sz="2000" dirty="0" err="1" smtClean="0">
                <a:solidFill>
                  <a:schemeClr val="bg1">
                    <a:lumMod val="65000"/>
                  </a:schemeClr>
                </a:solidFill>
              </a:rPr>
              <a:t>Cuir</a:t>
            </a:r>
            <a:r>
              <a:rPr lang="es-MX" sz="2000" dirty="0" smtClean="0">
                <a:solidFill>
                  <a:schemeClr val="bg1">
                    <a:lumMod val="65000"/>
                  </a:schemeClr>
                </a:solidFill>
              </a:rPr>
              <a:t>/ UCSB</a:t>
            </a:r>
          </a:p>
          <a:p>
            <a:pPr algn="r"/>
            <a:r>
              <a:rPr lang="es-MX" sz="1800" dirty="0" err="1" smtClean="0">
                <a:solidFill>
                  <a:schemeClr val="tx1">
                    <a:lumMod val="65000"/>
                    <a:lumOff val="35000"/>
                  </a:schemeClr>
                </a:solidFill>
              </a:rPr>
              <a:t>Sayak</a:t>
            </a:r>
            <a:r>
              <a:rPr lang="es-MX" sz="1800" dirty="0" smtClean="0">
                <a:solidFill>
                  <a:schemeClr val="tx1">
                    <a:lumMod val="65000"/>
                    <a:lumOff val="35000"/>
                  </a:schemeClr>
                </a:solidFill>
              </a:rPr>
              <a:t> </a:t>
            </a:r>
            <a:r>
              <a:rPr lang="es-MX" sz="1800" dirty="0" smtClean="0">
                <a:solidFill>
                  <a:schemeClr val="tx1">
                    <a:lumMod val="65000"/>
                    <a:lumOff val="35000"/>
                  </a:schemeClr>
                </a:solidFill>
              </a:rPr>
              <a:t>Valencia, </a:t>
            </a:r>
            <a:r>
              <a:rPr lang="es-MX" sz="1800" dirty="0" err="1" smtClean="0">
                <a:solidFill>
                  <a:schemeClr val="tx1">
                    <a:lumMod val="65000"/>
                    <a:lumOff val="35000"/>
                  </a:schemeClr>
                </a:solidFill>
              </a:rPr>
              <a:t>PhD</a:t>
            </a:r>
            <a:endParaRPr lang="en-US" sz="1800" dirty="0" smtClean="0">
              <a:solidFill>
                <a:schemeClr val="tx1">
                  <a:lumMod val="65000"/>
                  <a:lumOff val="35000"/>
                </a:schemeClr>
              </a:solidFill>
            </a:endParaRPr>
          </a:p>
          <a:p>
            <a:pPr algn="r"/>
            <a:r>
              <a:rPr lang="es-MX" sz="1800" dirty="0" smtClean="0">
                <a:solidFill>
                  <a:schemeClr val="tx1">
                    <a:lumMod val="65000"/>
                    <a:lumOff val="35000"/>
                  </a:schemeClr>
                </a:solidFill>
              </a:rPr>
              <a:t>El Colegio de la Frontera Norte, México</a:t>
            </a:r>
            <a:endParaRPr lang="en-US" sz="1800" dirty="0" smtClean="0">
              <a:solidFill>
                <a:schemeClr val="tx1">
                  <a:lumMod val="65000"/>
                  <a:lumOff val="35000"/>
                </a:schemeClr>
              </a:solidFill>
            </a:endParaRPr>
          </a:p>
          <a:p>
            <a:endParaRPr lang="en-US" dirty="0"/>
          </a:p>
        </p:txBody>
      </p:sp>
      <p:pic>
        <p:nvPicPr>
          <p:cNvPr id="4" name="Picture 3" descr="frau diamnda con machete.jpg"/>
          <p:cNvPicPr>
            <a:picLocks noChangeAspect="1"/>
          </p:cNvPicPr>
          <p:nvPr/>
        </p:nvPicPr>
        <p:blipFill>
          <a:blip r:embed="rId2" cstate="print"/>
          <a:stretch>
            <a:fillRect/>
          </a:stretch>
        </p:blipFill>
        <p:spPr>
          <a:xfrm>
            <a:off x="762000" y="152400"/>
            <a:ext cx="7543800" cy="2286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origins of the </a:t>
            </a:r>
            <a:r>
              <a:rPr lang="en-US" b="1" i="1" dirty="0" smtClean="0"/>
              <a:t>queer</a:t>
            </a:r>
            <a:r>
              <a:rPr lang="en-US" b="1" dirty="0" smtClean="0"/>
              <a:t> movement</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endParaRPr lang="en-US" dirty="0" smtClean="0"/>
          </a:p>
          <a:p>
            <a:pPr algn="just"/>
            <a:r>
              <a:rPr lang="en-US" sz="2400" dirty="0" smtClean="0"/>
              <a:t>The </a:t>
            </a:r>
            <a:r>
              <a:rPr lang="en-US" sz="2400" dirty="0" smtClean="0"/>
              <a:t>official version situates its </a:t>
            </a:r>
            <a:r>
              <a:rPr lang="en-US" sz="2400" dirty="0" err="1" smtClean="0"/>
              <a:t>theorical</a:t>
            </a:r>
            <a:r>
              <a:rPr lang="en-US" sz="2400" dirty="0" smtClean="0"/>
              <a:t> usage in 1991, when Teresa de </a:t>
            </a:r>
            <a:r>
              <a:rPr lang="en-US" sz="2400" dirty="0" err="1" smtClean="0"/>
              <a:t>Lauretis</a:t>
            </a:r>
            <a:r>
              <a:rPr lang="en-US" sz="2400" dirty="0" smtClean="0"/>
              <a:t> published her emblematic article “Queer Theory. Lesbian and Gay Sexualities.” in the magazine   </a:t>
            </a:r>
            <a:r>
              <a:rPr lang="en-US" sz="2400" i="1" dirty="0" smtClean="0"/>
              <a:t>Differences. </a:t>
            </a:r>
            <a:r>
              <a:rPr lang="en-US" sz="2400" dirty="0" smtClean="0"/>
              <a:t>However, and maybe following the same white logic of academic capitalism that hides minority contributions, the use that Gloria </a:t>
            </a:r>
            <a:r>
              <a:rPr lang="en-US" sz="2400" dirty="0" err="1" smtClean="0"/>
              <a:t>Anzaldúa</a:t>
            </a:r>
            <a:r>
              <a:rPr lang="en-US" sz="2400" dirty="0" smtClean="0"/>
              <a:t> makes of it in her book </a:t>
            </a:r>
            <a:r>
              <a:rPr lang="en-US" sz="2400" i="1" dirty="0" smtClean="0"/>
              <a:t>Borderlands</a:t>
            </a:r>
            <a:r>
              <a:rPr lang="en-US" sz="2400" dirty="0" smtClean="0"/>
              <a:t>/</a:t>
            </a:r>
            <a:r>
              <a:rPr lang="en-US" sz="2400" i="1" dirty="0" smtClean="0"/>
              <a:t>La </a:t>
            </a:r>
            <a:r>
              <a:rPr lang="en-US" sz="2400" i="1" dirty="0" err="1" smtClean="0"/>
              <a:t>Frontera</a:t>
            </a:r>
            <a:r>
              <a:rPr lang="en-US" sz="2400" i="1" dirty="0" smtClean="0"/>
              <a:t>, </a:t>
            </a:r>
            <a:r>
              <a:rPr lang="en-US" sz="2400" dirty="0" smtClean="0"/>
              <a:t>published in 1987, was not considered "theoretical".</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ampuzano.jpg"/>
          <p:cNvPicPr>
            <a:picLocks noGrp="1" noChangeAspect="1"/>
          </p:cNvPicPr>
          <p:nvPr>
            <p:ph idx="1"/>
          </p:nvPr>
        </p:nvPicPr>
        <p:blipFill>
          <a:blip r:embed="rId2" cstate="print"/>
          <a:stretch>
            <a:fillRect/>
          </a:stretch>
        </p:blipFill>
        <p:spPr>
          <a:xfrm>
            <a:off x="914400" y="304800"/>
            <a:ext cx="7543800" cy="624840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The </a:t>
            </a:r>
            <a:r>
              <a:rPr lang="en-US" b="1" i="1" dirty="0" smtClean="0"/>
              <a:t>copyright</a:t>
            </a:r>
            <a:r>
              <a:rPr lang="en-US" b="1" dirty="0" smtClean="0"/>
              <a:t> of the term </a:t>
            </a:r>
            <a:r>
              <a:rPr lang="en-US" b="1" i="1" dirty="0" smtClean="0"/>
              <a:t>queer</a:t>
            </a:r>
            <a:r>
              <a:rPr lang="en-US" dirty="0" smtClean="0"/>
              <a:t/>
            </a:r>
            <a:br>
              <a:rPr lang="en-US" dirty="0" smtClean="0"/>
            </a:br>
            <a:endParaRPr lang="en-US" dirty="0"/>
          </a:p>
        </p:txBody>
      </p:sp>
      <p:sp>
        <p:nvSpPr>
          <p:cNvPr id="3" name="Content Placeholder 2"/>
          <p:cNvSpPr>
            <a:spLocks noGrp="1"/>
          </p:cNvSpPr>
          <p:nvPr>
            <p:ph idx="1"/>
          </p:nvPr>
        </p:nvSpPr>
        <p:spPr/>
        <p:txBody>
          <a:bodyPr/>
          <a:lstStyle/>
          <a:p>
            <a:endParaRPr lang="en-US" dirty="0" smtClean="0"/>
          </a:p>
          <a:p>
            <a:pPr algn="just"/>
            <a:r>
              <a:rPr lang="en-US" sz="2400" dirty="0" smtClean="0"/>
              <a:t>The </a:t>
            </a:r>
            <a:r>
              <a:rPr lang="en-US" sz="2400" dirty="0" smtClean="0"/>
              <a:t>use of the term </a:t>
            </a:r>
            <a:r>
              <a:rPr lang="en-US" sz="2400" i="1" dirty="0" smtClean="0"/>
              <a:t>queer</a:t>
            </a:r>
            <a:r>
              <a:rPr lang="en-US" sz="2400" dirty="0" smtClean="0"/>
              <a:t> in Latin America has unleashed important controversies and critiques  featuring some Latin American scholars such as Norma </a:t>
            </a:r>
            <a:r>
              <a:rPr lang="en-US" sz="2400" dirty="0" err="1" smtClean="0"/>
              <a:t>Mogrovejo</a:t>
            </a:r>
            <a:r>
              <a:rPr lang="en-US" sz="2400" dirty="0" smtClean="0"/>
              <a:t> (2012) and North American ones such as</a:t>
            </a:r>
            <a:r>
              <a:rPr lang="en-US" sz="2400" i="1" dirty="0" smtClean="0"/>
              <a:t> </a:t>
            </a:r>
            <a:r>
              <a:rPr lang="en-US" sz="2400" dirty="0" smtClean="0"/>
              <a:t>Brad Epps (2008). They both oppose the use of the term although from different perspectives.</a:t>
            </a:r>
            <a:endParaRPr lang="en-US"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aniel-arzola.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i="1" dirty="0" err="1" smtClean="0"/>
              <a:t>Cuir</a:t>
            </a:r>
            <a:r>
              <a:rPr lang="en-US" sz="3600" b="1" dirty="0" smtClean="0"/>
              <a:t>: geopolitical and epistemic </a:t>
            </a:r>
            <a:r>
              <a:rPr lang="en-US" sz="3600" b="1" i="1" dirty="0" err="1" smtClean="0"/>
              <a:t>ostranienie</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70000" lnSpcReduction="20000"/>
          </a:bodyPr>
          <a:lstStyle/>
          <a:p>
            <a:pPr algn="just"/>
            <a:r>
              <a:rPr lang="en-US" dirty="0" smtClean="0">
                <a:solidFill>
                  <a:srgbClr val="FF00FF"/>
                </a:solidFill>
              </a:rPr>
              <a:t>I grew up hating the South. It was mandatory to hate it and we all did. My generation's joke was that our </a:t>
            </a:r>
            <a:r>
              <a:rPr lang="en-US" dirty="0" err="1" smtClean="0">
                <a:solidFill>
                  <a:srgbClr val="FF00FF"/>
                </a:solidFill>
              </a:rPr>
              <a:t>favourite</a:t>
            </a:r>
            <a:r>
              <a:rPr lang="en-US" dirty="0" smtClean="0">
                <a:solidFill>
                  <a:srgbClr val="FF00FF"/>
                </a:solidFill>
              </a:rPr>
              <a:t> martial art was Ha-</a:t>
            </a:r>
            <a:r>
              <a:rPr lang="en-US" dirty="0" err="1" smtClean="0">
                <a:solidFill>
                  <a:srgbClr val="FF00FF"/>
                </a:solidFill>
              </a:rPr>
              <a:t>ve</a:t>
            </a:r>
            <a:r>
              <a:rPr lang="en-US" dirty="0" smtClean="0">
                <a:solidFill>
                  <a:srgbClr val="FF00FF"/>
                </a:solidFill>
              </a:rPr>
              <a:t>-to-go. We were brought up to despise the place where we grew up. We were brought up to find it ugly, small, miserly. However, every time I am lost, I come back to it</a:t>
            </a:r>
            <a:r>
              <a:rPr lang="en-US" dirty="0" smtClean="0">
                <a:solidFill>
                  <a:srgbClr val="FF00FF"/>
                </a:solidFill>
              </a:rPr>
              <a:t>.</a:t>
            </a:r>
          </a:p>
          <a:p>
            <a:pPr algn="just"/>
            <a:endParaRPr lang="en-US" dirty="0" smtClean="0"/>
          </a:p>
          <a:p>
            <a:pPr algn="just"/>
            <a:r>
              <a:rPr lang="es-MX" dirty="0" smtClean="0"/>
              <a:t>"</a:t>
            </a:r>
            <a:r>
              <a:rPr lang="es-MX" dirty="0" smtClean="0"/>
              <a:t>Yo crecí odiando el Sur. Había que odiarlo y todos lo hicimos. El chiste de mi generación era que nuestro arte marcial favorito era el </a:t>
            </a:r>
            <a:r>
              <a:rPr lang="es-MX" dirty="0" err="1" smtClean="0"/>
              <a:t>Ai</a:t>
            </a:r>
            <a:r>
              <a:rPr lang="es-MX" dirty="0" smtClean="0"/>
              <a:t>-</a:t>
            </a:r>
            <a:r>
              <a:rPr lang="es-MX" dirty="0" err="1" smtClean="0"/>
              <a:t>ki</a:t>
            </a:r>
            <a:r>
              <a:rPr lang="es-MX" dirty="0" smtClean="0"/>
              <a:t>-irse. Nos educaron para despreciar el lugar donde crecimos. Nos educaron para encontrarlo feo, chico, mezquino. Y sin embargo, cada vez que estoy perdido, vuelvo a él."</a:t>
            </a:r>
            <a:endParaRPr lang="en-US" dirty="0" smtClean="0"/>
          </a:p>
          <a:p>
            <a:pPr algn="r">
              <a:buNone/>
            </a:pPr>
            <a:r>
              <a:rPr lang="en-US" dirty="0" smtClean="0">
                <a:solidFill>
                  <a:srgbClr val="FF00FF"/>
                </a:solidFill>
              </a:rPr>
              <a:t>                                             </a:t>
            </a:r>
            <a:r>
              <a:rPr lang="en-US" sz="1700" dirty="0" smtClean="0">
                <a:solidFill>
                  <a:srgbClr val="FF00FF"/>
                </a:solidFill>
              </a:rPr>
              <a:t>Daniel </a:t>
            </a:r>
            <a:r>
              <a:rPr lang="en-US" sz="1700" dirty="0" smtClean="0">
                <a:solidFill>
                  <a:srgbClr val="FF00FF"/>
                </a:solidFill>
              </a:rPr>
              <a:t>Villalobos. </a:t>
            </a:r>
            <a:r>
              <a:rPr lang="en-US" sz="1700" i="1" dirty="0" smtClean="0">
                <a:solidFill>
                  <a:srgbClr val="FF00FF"/>
                </a:solidFill>
              </a:rPr>
              <a:t>El Sur.</a:t>
            </a:r>
            <a:r>
              <a:rPr lang="en-US" sz="1700" dirty="0" smtClean="0">
                <a:solidFill>
                  <a:srgbClr val="FF00FF"/>
                </a:solidFill>
              </a:rPr>
              <a:t> (2014: </a:t>
            </a:r>
            <a:r>
              <a:rPr lang="en-US" sz="1700" dirty="0" smtClean="0">
                <a:solidFill>
                  <a:srgbClr val="FF00FF"/>
                </a:solidFill>
              </a:rPr>
              <a:t>130)</a:t>
            </a:r>
            <a:endParaRPr lang="en-US" dirty="0">
              <a:solidFill>
                <a:srgbClr val="FF00FF"/>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endParaRPr lang="en-US" dirty="0" smtClean="0"/>
          </a:p>
          <a:p>
            <a:r>
              <a:rPr lang="en-US" sz="4400" dirty="0" smtClean="0"/>
              <a:t>"</a:t>
            </a:r>
            <a:r>
              <a:rPr lang="en-US" sz="4400" dirty="0" err="1" smtClean="0"/>
              <a:t>Cuir</a:t>
            </a:r>
            <a:r>
              <a:rPr lang="en-US" sz="4400" dirty="0" smtClean="0"/>
              <a:t>" is then proposed as the </a:t>
            </a:r>
            <a:r>
              <a:rPr lang="en-US" sz="4400" dirty="0" err="1" smtClean="0"/>
              <a:t>Hispanicised</a:t>
            </a:r>
            <a:r>
              <a:rPr lang="en-US" sz="4400" dirty="0" smtClean="0"/>
              <a:t> phonetic derivation (deviated/improper) of the term  </a:t>
            </a:r>
            <a:r>
              <a:rPr lang="en-US" sz="4400" i="1" dirty="0" smtClean="0"/>
              <a:t>queer.</a:t>
            </a:r>
            <a:endParaRPr lang="en-US" sz="4400" dirty="0" smtClean="0"/>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ransfeminismo.png"/>
          <p:cNvPicPr>
            <a:picLocks noGrp="1" noChangeAspect="1"/>
          </p:cNvPicPr>
          <p:nvPr>
            <p:ph idx="1"/>
          </p:nvPr>
        </p:nvPicPr>
        <p:blipFill>
          <a:blip r:embed="rId2" cstate="print"/>
          <a:stretch>
            <a:fillRect/>
          </a:stretch>
        </p:blipFill>
        <p:spPr>
          <a:xfrm>
            <a:off x="152401" y="228600"/>
            <a:ext cx="8991600" cy="640080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endParaRPr lang="en-US" sz="2400" dirty="0" smtClean="0">
              <a:solidFill>
                <a:srgbClr val="FF00FF"/>
              </a:solidFill>
            </a:endParaRPr>
          </a:p>
          <a:p>
            <a:pPr algn="just"/>
            <a:r>
              <a:rPr lang="en-US" sz="2400" dirty="0" smtClean="0">
                <a:solidFill>
                  <a:srgbClr val="FF00FF"/>
                </a:solidFill>
              </a:rPr>
              <a:t>"</a:t>
            </a:r>
            <a:r>
              <a:rPr lang="en-US" sz="2400" dirty="0" err="1" smtClean="0">
                <a:solidFill>
                  <a:srgbClr val="FF00FF"/>
                </a:solidFill>
              </a:rPr>
              <a:t>Cuir</a:t>
            </a:r>
            <a:r>
              <a:rPr lang="en-US" sz="2400" dirty="0" smtClean="0">
                <a:solidFill>
                  <a:srgbClr val="FF00FF"/>
                </a:solidFill>
              </a:rPr>
              <a:t>" also seeks to make visible some strategic uses of epistemic disobedience, proposing —against traditional enunciation methodologies of Modernity/</a:t>
            </a:r>
            <a:r>
              <a:rPr lang="en-US" sz="2400" dirty="0" err="1" smtClean="0">
                <a:solidFill>
                  <a:srgbClr val="FF00FF"/>
                </a:solidFill>
              </a:rPr>
              <a:t>Coloniality</a:t>
            </a:r>
            <a:r>
              <a:rPr lang="en-US" sz="2400" dirty="0" smtClean="0">
                <a:solidFill>
                  <a:srgbClr val="FF00FF"/>
                </a:solidFill>
              </a:rPr>
              <a:t>— other methodologies of a </a:t>
            </a:r>
            <a:r>
              <a:rPr lang="en-US" sz="2400" dirty="0" err="1" smtClean="0">
                <a:solidFill>
                  <a:srgbClr val="FF00FF"/>
                </a:solidFill>
              </a:rPr>
              <a:t>decolonial</a:t>
            </a:r>
            <a:r>
              <a:rPr lang="en-US" sz="2400" dirty="0" smtClean="0">
                <a:solidFill>
                  <a:srgbClr val="FF00FF"/>
                </a:solidFill>
              </a:rPr>
              <a:t> character that show the discursive interests —already existing in Southern and </a:t>
            </a:r>
            <a:r>
              <a:rPr lang="en-US" sz="2400" i="1" dirty="0" err="1" smtClean="0">
                <a:solidFill>
                  <a:srgbClr val="FF00FF"/>
                </a:solidFill>
              </a:rPr>
              <a:t>mestizx</a:t>
            </a:r>
            <a:r>
              <a:rPr lang="en-US" sz="2400" dirty="0" smtClean="0">
                <a:solidFill>
                  <a:srgbClr val="FF00FF"/>
                </a:solidFill>
              </a:rPr>
              <a:t> g-local geopolitics— about the imagery renovation of social insubordination through (trans)feminist and sexually dissident practices as pacifist practices of </a:t>
            </a:r>
            <a:r>
              <a:rPr lang="en-US" sz="2400" dirty="0" err="1" smtClean="0">
                <a:solidFill>
                  <a:srgbClr val="FF00FF"/>
                </a:solidFill>
              </a:rPr>
              <a:t>organised</a:t>
            </a:r>
            <a:r>
              <a:rPr lang="en-US" sz="2400" dirty="0" smtClean="0">
                <a:solidFill>
                  <a:srgbClr val="FF00FF"/>
                </a:solidFill>
              </a:rPr>
              <a:t> civil disobedience.</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ransfem1.jpg"/>
          <p:cNvPicPr>
            <a:picLocks noGrp="1" noChangeAspect="1"/>
          </p:cNvPicPr>
          <p:nvPr>
            <p:ph idx="1"/>
          </p:nvPr>
        </p:nvPicPr>
        <p:blipFill>
          <a:blip r:embed="rId2" cstate="print"/>
          <a:stretch>
            <a:fillRect/>
          </a:stretch>
        </p:blipFill>
        <p:spPr>
          <a:xfrm>
            <a:off x="228600" y="152400"/>
            <a:ext cx="8762999" cy="6705599"/>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endParaRPr lang="en-US" sz="2800" dirty="0" smtClean="0"/>
          </a:p>
          <a:p>
            <a:pPr algn="just"/>
            <a:r>
              <a:rPr lang="en-US" sz="2800" dirty="0" smtClean="0"/>
              <a:t>The </a:t>
            </a:r>
            <a:r>
              <a:rPr lang="en-US" sz="2800" dirty="0" smtClean="0"/>
              <a:t>"</a:t>
            </a:r>
            <a:r>
              <a:rPr lang="en-US" sz="2800" dirty="0" err="1" smtClean="0"/>
              <a:t>cuir</a:t>
            </a:r>
            <a:r>
              <a:rPr lang="en-US" sz="2800" dirty="0" smtClean="0"/>
              <a:t>" shift also talks about a geopolitical content and a radical criticism coming not only from sexual peripheries but also from economic, racial, gender, body and functional diversity peripheries, that are not displaced premises but fundamental enclaves in the conformation of </a:t>
            </a:r>
            <a:r>
              <a:rPr lang="en-US" sz="2800" dirty="0" err="1" smtClean="0"/>
              <a:t>politcs</a:t>
            </a:r>
            <a:r>
              <a:rPr lang="en-US" sz="2800" dirty="0" smtClean="0"/>
              <a:t> of intersectional resistance</a:t>
            </a:r>
            <a:r>
              <a:rPr lang="en-US" dirty="0" smtClean="0"/>
              <a:t>.</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endParaRPr lang="en-US" dirty="0" smtClean="0"/>
          </a:p>
          <a:p>
            <a:pPr>
              <a:buNone/>
            </a:pPr>
            <a:endParaRPr lang="en-US" dirty="0" smtClean="0"/>
          </a:p>
          <a:p>
            <a:pPr>
              <a:buNone/>
            </a:pPr>
            <a:r>
              <a:rPr lang="en-US" sz="3200" dirty="0" smtClean="0"/>
              <a:t>"</a:t>
            </a:r>
            <a:r>
              <a:rPr lang="en-US" sz="3200" dirty="0" smtClean="0"/>
              <a:t>Queer could be translated as: strange, indisposed, collapsed, crazy, </a:t>
            </a:r>
            <a:r>
              <a:rPr lang="en-US" sz="3200" dirty="0" err="1" smtClean="0"/>
              <a:t>excentric</a:t>
            </a:r>
            <a:r>
              <a:rPr lang="en-US" sz="3200" dirty="0" smtClean="0"/>
              <a:t>, bizarre, outlandish, suspicious, mysterious, fake; while queerness means something like rarity, weirdness, ridiculousness." (</a:t>
            </a:r>
            <a:r>
              <a:rPr lang="en-US" sz="3200" i="1" dirty="0" smtClean="0"/>
              <a:t>Debate </a:t>
            </a:r>
            <a:r>
              <a:rPr lang="en-US" sz="3200" i="1" dirty="0" err="1" smtClean="0"/>
              <a:t>Feminista</a:t>
            </a:r>
            <a:r>
              <a:rPr lang="en-US" sz="3200" dirty="0" smtClean="0"/>
              <a:t>, 1997, p. IX).</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endParaRPr lang="en-US" sz="2800" dirty="0" smtClean="0"/>
          </a:p>
          <a:p>
            <a:pPr algn="just"/>
            <a:r>
              <a:rPr lang="en-US" sz="2800" dirty="0" smtClean="0"/>
              <a:t>"</a:t>
            </a:r>
            <a:r>
              <a:rPr lang="en-US" sz="2800" dirty="0" err="1" smtClean="0"/>
              <a:t>Cuir</a:t>
            </a:r>
            <a:r>
              <a:rPr lang="en-US" sz="2800" dirty="0" smtClean="0"/>
              <a:t>" represents an   </a:t>
            </a:r>
            <a:r>
              <a:rPr lang="en-US" sz="2800" i="1" dirty="0" err="1" smtClean="0"/>
              <a:t>ostranienie</a:t>
            </a:r>
            <a:r>
              <a:rPr lang="en-US" sz="2800" i="1" dirty="0" smtClean="0"/>
              <a:t> </a:t>
            </a:r>
            <a:r>
              <a:rPr lang="en-US" sz="2800" dirty="0" smtClean="0"/>
              <a:t>(</a:t>
            </a:r>
            <a:r>
              <a:rPr lang="en-US" sz="2800" dirty="0" err="1" smtClean="0"/>
              <a:t>unfamiliarisation</a:t>
            </a:r>
            <a:r>
              <a:rPr lang="en-US" sz="2800" dirty="0" smtClean="0"/>
              <a:t>) of the term </a:t>
            </a:r>
            <a:r>
              <a:rPr lang="en-US" sz="2800" i="1" dirty="0" smtClean="0"/>
              <a:t>queer,</a:t>
            </a:r>
            <a:r>
              <a:rPr lang="en-US" sz="2800" dirty="0" smtClean="0"/>
              <a:t> that is, a de-automation of the reading glance, and it registers the geopolitical turning point towards the South and the peripheries as a counterattack against the colonial epistemology and Anglo-American historiography. Thus, the shift from </a:t>
            </a:r>
            <a:r>
              <a:rPr lang="en-US" sz="2800" i="1" dirty="0" smtClean="0"/>
              <a:t>queer</a:t>
            </a:r>
            <a:r>
              <a:rPr lang="en-US" sz="2800" dirty="0" smtClean="0"/>
              <a:t> to "</a:t>
            </a:r>
            <a:r>
              <a:rPr lang="en-US" sz="2800" dirty="0" err="1" smtClean="0"/>
              <a:t>cuir</a:t>
            </a:r>
            <a:r>
              <a:rPr lang="en-US" sz="2800" dirty="0" smtClean="0"/>
              <a:t>" refers to a locus of enunciation with a </a:t>
            </a:r>
            <a:r>
              <a:rPr lang="en-US" sz="2800" dirty="0" err="1" smtClean="0"/>
              <a:t>decolonial</a:t>
            </a:r>
            <a:r>
              <a:rPr lang="en-US" sz="2800" dirty="0" smtClean="0"/>
              <a:t> inflection, both </a:t>
            </a:r>
            <a:r>
              <a:rPr lang="en-US" sz="2800" dirty="0" err="1" smtClean="0"/>
              <a:t>ludic</a:t>
            </a:r>
            <a:r>
              <a:rPr lang="en-US" sz="2800" dirty="0" smtClean="0"/>
              <a:t> and critical.</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Les-Saints-transgenres-de-Alma-Lopez-10.jpg"/>
          <p:cNvPicPr>
            <a:picLocks noGrp="1" noChangeAspect="1"/>
          </p:cNvPicPr>
          <p:nvPr>
            <p:ph idx="1"/>
          </p:nvPr>
        </p:nvPicPr>
        <p:blipFill>
          <a:blip r:embed="rId2" cstate="print"/>
          <a:stretch>
            <a:fillRect/>
          </a:stretch>
        </p:blipFill>
        <p:spPr>
          <a:xfrm>
            <a:off x="152400" y="152400"/>
            <a:ext cx="8763000" cy="6553200"/>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Conclusion</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pPr algn="just"/>
            <a:r>
              <a:rPr lang="en-US" sz="2400" dirty="0" smtClean="0">
                <a:solidFill>
                  <a:srgbClr val="FF00FF"/>
                </a:solidFill>
              </a:rPr>
              <a:t>The </a:t>
            </a:r>
            <a:r>
              <a:rPr lang="en-US" sz="2400" dirty="0" err="1" smtClean="0">
                <a:solidFill>
                  <a:srgbClr val="FF00FF"/>
                </a:solidFill>
              </a:rPr>
              <a:t>shif</a:t>
            </a:r>
            <a:r>
              <a:rPr lang="en-US" sz="2400" dirty="0" smtClean="0">
                <a:solidFill>
                  <a:srgbClr val="FF00FF"/>
                </a:solidFill>
              </a:rPr>
              <a:t> of the term </a:t>
            </a:r>
            <a:r>
              <a:rPr lang="en-US" sz="2400" i="1" dirty="0" smtClean="0">
                <a:solidFill>
                  <a:srgbClr val="FF00FF"/>
                </a:solidFill>
              </a:rPr>
              <a:t>queer</a:t>
            </a:r>
            <a:r>
              <a:rPr lang="en-US" sz="2400" dirty="0" smtClean="0">
                <a:solidFill>
                  <a:srgbClr val="FF00FF"/>
                </a:solidFill>
              </a:rPr>
              <a:t> into "</a:t>
            </a:r>
            <a:r>
              <a:rPr lang="en-US" sz="2400" dirty="0" err="1" smtClean="0">
                <a:solidFill>
                  <a:srgbClr val="FF00FF"/>
                </a:solidFill>
              </a:rPr>
              <a:t>cuir</a:t>
            </a:r>
            <a:r>
              <a:rPr lang="en-US" sz="2400" dirty="0" smtClean="0">
                <a:solidFill>
                  <a:srgbClr val="FF00FF"/>
                </a:solidFill>
              </a:rPr>
              <a:t>" leads us to re-</a:t>
            </a:r>
            <a:r>
              <a:rPr lang="en-US" sz="2400" dirty="0" err="1" smtClean="0">
                <a:solidFill>
                  <a:srgbClr val="FF00FF"/>
                </a:solidFill>
              </a:rPr>
              <a:t>conceptualise</a:t>
            </a:r>
            <a:r>
              <a:rPr lang="en-US" sz="2400" dirty="0" smtClean="0">
                <a:solidFill>
                  <a:srgbClr val="FF00FF"/>
                </a:solidFill>
              </a:rPr>
              <a:t> a political philosophy of activism that refutes the current situation of global inequality, giving continuity to </a:t>
            </a:r>
            <a:r>
              <a:rPr lang="en-US" sz="2400" dirty="0" err="1" smtClean="0">
                <a:solidFill>
                  <a:srgbClr val="FF00FF"/>
                </a:solidFill>
              </a:rPr>
              <a:t>decolonial</a:t>
            </a:r>
            <a:r>
              <a:rPr lang="en-US" sz="2400" dirty="0" smtClean="0">
                <a:solidFill>
                  <a:srgbClr val="FF00FF"/>
                </a:solidFill>
              </a:rPr>
              <a:t> fights and the </a:t>
            </a:r>
            <a:r>
              <a:rPr lang="en-US" sz="2400" dirty="0" err="1" smtClean="0">
                <a:solidFill>
                  <a:srgbClr val="FF00FF"/>
                </a:solidFill>
              </a:rPr>
              <a:t>transfeminist</a:t>
            </a:r>
            <a:r>
              <a:rPr lang="en-US" sz="2400" dirty="0" smtClean="0">
                <a:solidFill>
                  <a:srgbClr val="FF00FF"/>
                </a:solidFill>
              </a:rPr>
              <a:t> perspective. Showing a means of articulation between daily insurrections, which proliferate in the urban miscellaneous landscape of gore capitalism (Valencia, 2010), and topics related to the subversive use of: gender, language, sexuality, racism, functional diversity, impoverishment, </a:t>
            </a:r>
            <a:r>
              <a:rPr lang="en-US" sz="2400" dirty="0" err="1" smtClean="0">
                <a:solidFill>
                  <a:srgbClr val="FF00FF"/>
                </a:solidFill>
              </a:rPr>
              <a:t>ecology,etc</a:t>
            </a:r>
            <a:r>
              <a:rPr lang="en-US" sz="2400" dirty="0" smtClean="0">
                <a:solidFill>
                  <a:srgbClr val="FF00FF"/>
                </a:solidFill>
              </a:rPr>
              <a:t>. Detonating the orthodoxy of what can be currently considered as political agency.</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MX" dirty="0" err="1" smtClean="0"/>
              <a:t>Thank</a:t>
            </a:r>
            <a:r>
              <a:rPr lang="es-MX" dirty="0" smtClean="0"/>
              <a:t> </a:t>
            </a:r>
            <a:r>
              <a:rPr lang="es-MX" dirty="0" err="1" smtClean="0"/>
              <a:t>you</a:t>
            </a:r>
            <a:r>
              <a:rPr lang="es-MX" dirty="0" smtClean="0"/>
              <a:t>!</a:t>
            </a:r>
            <a:endParaRPr lang="en-US" dirty="0"/>
          </a:p>
        </p:txBody>
      </p:sp>
      <p:pic>
        <p:nvPicPr>
          <p:cNvPr id="4" name="Content Placeholder 3" descr="start_bild_Rurr.jpg"/>
          <p:cNvPicPr>
            <a:picLocks noGrp="1" noChangeAspect="1"/>
          </p:cNvPicPr>
          <p:nvPr>
            <p:ph idx="1"/>
          </p:nvPr>
        </p:nvPicPr>
        <p:blipFill>
          <a:blip r:embed="rId2" cstate="print"/>
          <a:stretch>
            <a:fillRect/>
          </a:stretch>
        </p:blipFill>
        <p:spPr>
          <a:xfrm>
            <a:off x="1177527" y="1600200"/>
            <a:ext cx="7204473" cy="4802982"/>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queer.jpg"/>
          <p:cNvPicPr>
            <a:picLocks noGrp="1" noChangeAspect="1"/>
          </p:cNvPicPr>
          <p:nvPr>
            <p:ph idx="1"/>
          </p:nvPr>
        </p:nvPicPr>
        <p:blipFill>
          <a:blip r:embed="rId2" cstate="print"/>
          <a:stretch>
            <a:fillRect/>
          </a:stretch>
        </p:blipFill>
        <p:spPr>
          <a:xfrm>
            <a:off x="1074347" y="1600200"/>
            <a:ext cx="6995306" cy="4525963"/>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dirty="0" smtClean="0"/>
              <a:t/>
            </a:r>
            <a:br>
              <a:rPr lang="en-US" sz="3600" b="1" dirty="0" smtClean="0"/>
            </a:br>
            <a:r>
              <a:rPr lang="en-US" sz="3600" b="1" dirty="0" smtClean="0"/>
              <a:t/>
            </a:r>
            <a:br>
              <a:rPr lang="en-US" sz="3600" b="1" dirty="0" smtClean="0"/>
            </a:br>
            <a:r>
              <a:rPr lang="en-US" sz="3600" b="1" dirty="0" smtClean="0"/>
              <a:t>(</a:t>
            </a:r>
            <a:r>
              <a:rPr lang="en-US" sz="3600" b="1" dirty="0" smtClean="0"/>
              <a:t>Possible) etymologies of the term</a:t>
            </a:r>
            <a:r>
              <a:rPr lang="en-US" sz="3600" b="1" i="1" dirty="0" smtClean="0"/>
              <a:t> queer</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92500" lnSpcReduction="10000"/>
          </a:bodyPr>
          <a:lstStyle/>
          <a:p>
            <a:pPr algn="just"/>
            <a:endParaRPr lang="en-US" sz="3000" dirty="0" smtClean="0"/>
          </a:p>
          <a:p>
            <a:pPr algn="just"/>
            <a:r>
              <a:rPr lang="en-US" sz="3000" dirty="0" smtClean="0"/>
              <a:t>The </a:t>
            </a:r>
            <a:r>
              <a:rPr lang="en-US" sz="3000" i="1" dirty="0" smtClean="0"/>
              <a:t>Online Etymology Dictionary</a:t>
            </a:r>
            <a:r>
              <a:rPr lang="es-ES" sz="3000" i="1" dirty="0" smtClean="0"/>
              <a:t> </a:t>
            </a:r>
            <a:r>
              <a:rPr lang="en-US" sz="3000" dirty="0" smtClean="0"/>
              <a:t>locates the term at the beginning of the 16th century</a:t>
            </a:r>
            <a:r>
              <a:rPr lang="en-US" sz="3000" dirty="0" smtClean="0"/>
              <a:t>,</a:t>
            </a:r>
            <a:r>
              <a:rPr lang="en-US" sz="3000" dirty="0" smtClean="0"/>
              <a:t> its root is probably Germanic, and it derives from the Lower German (the Brunswick dialect) </a:t>
            </a:r>
            <a:r>
              <a:rPr lang="en-US" sz="3000" i="1" dirty="0" err="1" smtClean="0"/>
              <a:t>quer</a:t>
            </a:r>
            <a:r>
              <a:rPr lang="en-US" sz="3000" dirty="0" smtClean="0"/>
              <a:t>, which refers to the </a:t>
            </a:r>
            <a:r>
              <a:rPr lang="en-US" sz="3000" i="1" dirty="0" smtClean="0"/>
              <a:t>oblique, </a:t>
            </a:r>
            <a:r>
              <a:rPr lang="en-US" sz="3000" i="1" dirty="0" err="1" smtClean="0"/>
              <a:t>decentered</a:t>
            </a:r>
            <a:r>
              <a:rPr lang="en-US" sz="3000" i="1" dirty="0" smtClean="0"/>
              <a:t>, twisted, perverse and weird</a:t>
            </a:r>
            <a:r>
              <a:rPr lang="en-US" sz="3000" dirty="0" smtClean="0"/>
              <a:t>. </a:t>
            </a:r>
            <a:r>
              <a:rPr lang="en-US" sz="3000" dirty="0" smtClean="0"/>
              <a:t>In </a:t>
            </a:r>
            <a:r>
              <a:rPr lang="en-US" sz="3000" dirty="0" smtClean="0"/>
              <a:t>turn, this term comes from the High German </a:t>
            </a:r>
            <a:r>
              <a:rPr lang="en-US" sz="3000" i="1" dirty="0" err="1" smtClean="0"/>
              <a:t>twerh</a:t>
            </a:r>
            <a:r>
              <a:rPr lang="en-US" sz="3000" dirty="0" smtClean="0"/>
              <a:t>, which means </a:t>
            </a:r>
            <a:r>
              <a:rPr lang="en-US" sz="3000" i="1" dirty="0" smtClean="0"/>
              <a:t>oblique</a:t>
            </a:r>
            <a:r>
              <a:rPr lang="en-US" sz="3000" dirty="0" smtClean="0"/>
              <a:t>, and this derives from the proto-</a:t>
            </a:r>
            <a:r>
              <a:rPr lang="en-US" sz="3000" dirty="0" err="1" smtClean="0"/>
              <a:t>Indoeuropean</a:t>
            </a:r>
            <a:r>
              <a:rPr lang="en-US" sz="3000" dirty="0" smtClean="0"/>
              <a:t> root, "</a:t>
            </a:r>
            <a:r>
              <a:rPr lang="en-US" sz="3000" i="1" dirty="0" err="1" smtClean="0"/>
              <a:t>terkw</a:t>
            </a:r>
            <a:r>
              <a:rPr lang="en-US" sz="3000" dirty="0" smtClean="0"/>
              <a:t>", meaning: </a:t>
            </a:r>
            <a:r>
              <a:rPr lang="en-US" sz="3000" i="1" dirty="0" smtClean="0"/>
              <a:t>to turn around, twist, rotate</a:t>
            </a:r>
            <a:r>
              <a:rPr lang="en-US" sz="3000" dirty="0" smtClean="0"/>
              <a:t>.</a:t>
            </a:r>
          </a:p>
          <a:p>
            <a:pPr>
              <a:buNone/>
            </a:pPr>
            <a:r>
              <a:rPr lang="en-US" dirty="0" smtClean="0"/>
              <a:t>	</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s.jpg"/>
          <p:cNvPicPr>
            <a:picLocks noGrp="1" noChangeAspect="1"/>
          </p:cNvPicPr>
          <p:nvPr>
            <p:ph idx="1"/>
          </p:nvPr>
        </p:nvPicPr>
        <p:blipFill>
          <a:blip r:embed="rId2" cstate="print"/>
          <a:stretch>
            <a:fillRect/>
          </a:stretch>
        </p:blipFill>
        <p:spPr>
          <a:xfrm>
            <a:off x="228600" y="1295400"/>
            <a:ext cx="8382000" cy="55626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endParaRPr lang="en-US" sz="2400" dirty="0" smtClean="0"/>
          </a:p>
          <a:p>
            <a:pPr algn="just"/>
            <a:r>
              <a:rPr lang="en-US" sz="2400" dirty="0" smtClean="0">
                <a:solidFill>
                  <a:srgbClr val="FF00FF"/>
                </a:solidFill>
              </a:rPr>
              <a:t>The </a:t>
            </a:r>
            <a:r>
              <a:rPr lang="en-US" sz="2400" dirty="0" smtClean="0">
                <a:solidFill>
                  <a:srgbClr val="FF00FF"/>
                </a:solidFill>
              </a:rPr>
              <a:t>verb "to twist" [</a:t>
            </a:r>
            <a:r>
              <a:rPr lang="en-US" sz="2400" i="1" dirty="0" err="1" smtClean="0">
                <a:solidFill>
                  <a:srgbClr val="FF00FF"/>
                </a:solidFill>
              </a:rPr>
              <a:t>torcer</a:t>
            </a:r>
            <a:r>
              <a:rPr lang="en-US" sz="2400" dirty="0" smtClean="0">
                <a:solidFill>
                  <a:srgbClr val="FF00FF"/>
                </a:solidFill>
              </a:rPr>
              <a:t> in Spanish] comes from the Latin </a:t>
            </a:r>
            <a:r>
              <a:rPr lang="en-US" sz="2400" i="1" dirty="0" err="1" smtClean="0">
                <a:solidFill>
                  <a:srgbClr val="FF00FF"/>
                </a:solidFill>
              </a:rPr>
              <a:t>torquere</a:t>
            </a:r>
            <a:r>
              <a:rPr lang="en-US" sz="2400" dirty="0" smtClean="0">
                <a:solidFill>
                  <a:srgbClr val="FF00FF"/>
                </a:solidFill>
              </a:rPr>
              <a:t>, which properly means "to rotate, turn around". It derives from the root </a:t>
            </a:r>
            <a:r>
              <a:rPr lang="en-US" sz="2400" dirty="0" err="1" smtClean="0">
                <a:solidFill>
                  <a:srgbClr val="FF00FF"/>
                </a:solidFill>
              </a:rPr>
              <a:t>tark</a:t>
            </a:r>
            <a:r>
              <a:rPr lang="en-US" sz="2400" dirty="0" smtClean="0">
                <a:solidFill>
                  <a:srgbClr val="FF00FF"/>
                </a:solidFill>
              </a:rPr>
              <a:t>- or </a:t>
            </a:r>
            <a:r>
              <a:rPr lang="en-US" sz="2400" dirty="0" err="1" smtClean="0">
                <a:solidFill>
                  <a:srgbClr val="FF00FF"/>
                </a:solidFill>
              </a:rPr>
              <a:t>tork</a:t>
            </a:r>
            <a:r>
              <a:rPr lang="en-US" sz="2400" dirty="0" smtClean="0">
                <a:solidFill>
                  <a:srgbClr val="FF00FF"/>
                </a:solidFill>
              </a:rPr>
              <a:t>, which means "to move". So to twist is to turn around or spin, deviating from the original direction. It is important to highlight this </a:t>
            </a:r>
            <a:r>
              <a:rPr lang="en-US" sz="2400" dirty="0" err="1" smtClean="0">
                <a:solidFill>
                  <a:srgbClr val="FF00FF"/>
                </a:solidFill>
              </a:rPr>
              <a:t>Indoeuropean</a:t>
            </a:r>
            <a:r>
              <a:rPr lang="en-US" sz="2400" dirty="0" smtClean="0">
                <a:solidFill>
                  <a:srgbClr val="FF00FF"/>
                </a:solidFill>
              </a:rPr>
              <a:t> origin, which links it to Latin, to which we will return in the following paragraphs to </a:t>
            </a:r>
            <a:r>
              <a:rPr lang="en-US" sz="2400" dirty="0" err="1" smtClean="0">
                <a:solidFill>
                  <a:srgbClr val="FF00FF"/>
                </a:solidFill>
              </a:rPr>
              <a:t>decenter</a:t>
            </a:r>
            <a:r>
              <a:rPr lang="en-US" sz="2400" dirty="0" smtClean="0">
                <a:solidFill>
                  <a:srgbClr val="FF00FF"/>
                </a:solidFill>
              </a:rPr>
              <a:t> the alleged </a:t>
            </a:r>
            <a:r>
              <a:rPr lang="en-US" sz="2400" i="1" dirty="0" smtClean="0">
                <a:solidFill>
                  <a:srgbClr val="FF00FF"/>
                </a:solidFill>
              </a:rPr>
              <a:t>copyright</a:t>
            </a:r>
            <a:r>
              <a:rPr lang="en-US" sz="2400" dirty="0" smtClean="0">
                <a:solidFill>
                  <a:srgbClr val="FF00FF"/>
                </a:solidFill>
              </a:rPr>
              <a:t> that weighs on the term, considered to be exclusively Anglophone.</a:t>
            </a:r>
            <a:endParaRPr lang="en-US" sz="2400" dirty="0">
              <a:solidFill>
                <a:srgbClr val="FF00FF"/>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museo travesti del peru.jpg"/>
          <p:cNvPicPr>
            <a:picLocks noGrp="1" noChangeAspect="1"/>
          </p:cNvPicPr>
          <p:nvPr>
            <p:ph idx="1"/>
          </p:nvPr>
        </p:nvPicPr>
        <p:blipFill>
          <a:blip r:embed="rId2" cstate="print"/>
          <a:stretch>
            <a:fillRect/>
          </a:stretch>
        </p:blipFill>
        <p:spPr>
          <a:xfrm>
            <a:off x="228600" y="228600"/>
            <a:ext cx="8763000" cy="647700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lgn="just"/>
            <a:r>
              <a:rPr lang="en-US" sz="2600" dirty="0" smtClean="0"/>
              <a:t>In its first written registries in Scottish language, which date back to 1500, </a:t>
            </a:r>
            <a:r>
              <a:rPr lang="en-US" sz="2600" i="1" dirty="0" smtClean="0"/>
              <a:t>queer</a:t>
            </a:r>
            <a:r>
              <a:rPr lang="en-US" sz="2600" dirty="0" smtClean="0"/>
              <a:t> references the </a:t>
            </a:r>
            <a:r>
              <a:rPr lang="en-US" sz="2600" i="1" dirty="0" smtClean="0"/>
              <a:t>weird, peculiar and </a:t>
            </a:r>
            <a:r>
              <a:rPr lang="en-US" sz="2600" i="1" dirty="0" err="1" smtClean="0"/>
              <a:t>excentric</a:t>
            </a:r>
            <a:r>
              <a:rPr lang="en-US" sz="2600" dirty="0" smtClean="0"/>
              <a:t>. </a:t>
            </a:r>
            <a:endParaRPr lang="en-US" sz="2600" dirty="0" smtClean="0"/>
          </a:p>
          <a:p>
            <a:pPr algn="just">
              <a:buNone/>
            </a:pPr>
            <a:endParaRPr lang="en-US" sz="2600" dirty="0" smtClean="0"/>
          </a:p>
          <a:p>
            <a:pPr algn="just"/>
            <a:r>
              <a:rPr lang="en-US" sz="2600" dirty="0" smtClean="0"/>
              <a:t>However</a:t>
            </a:r>
            <a:r>
              <a:rPr lang="en-US" sz="2600" dirty="0" smtClean="0"/>
              <a:t>, different semantic and temporal shifts will transform the term to adopt the meaning of </a:t>
            </a:r>
            <a:r>
              <a:rPr lang="en-US" sz="2600" i="1" dirty="0" smtClean="0"/>
              <a:t>shocking, ridiculous, tricky</a:t>
            </a:r>
            <a:r>
              <a:rPr lang="en-US" sz="2600" dirty="0" smtClean="0"/>
              <a:t> (1790), as well as </a:t>
            </a:r>
            <a:r>
              <a:rPr lang="en-US" sz="2600" i="1" dirty="0" smtClean="0"/>
              <a:t>to spoil and ruin</a:t>
            </a:r>
            <a:r>
              <a:rPr lang="en-US" sz="2600" dirty="0" smtClean="0"/>
              <a:t> (1812). </a:t>
            </a:r>
            <a:endParaRPr lang="en-US" sz="2600" dirty="0" smtClean="0"/>
          </a:p>
          <a:p>
            <a:pPr algn="just">
              <a:buNone/>
            </a:pPr>
            <a:endParaRPr lang="en-US" sz="2600" dirty="0" smtClean="0"/>
          </a:p>
          <a:p>
            <a:pPr algn="just"/>
            <a:r>
              <a:rPr lang="en-US" sz="2600" dirty="0" smtClean="0"/>
              <a:t>However</a:t>
            </a:r>
            <a:r>
              <a:rPr lang="en-US" sz="2600" dirty="0" smtClean="0"/>
              <a:t>, it is not until the 20th century that the term is used in a </a:t>
            </a:r>
            <a:r>
              <a:rPr lang="en-US" sz="2600" dirty="0" err="1" smtClean="0"/>
              <a:t>despective</a:t>
            </a:r>
            <a:r>
              <a:rPr lang="en-US" sz="2600" dirty="0" smtClean="0"/>
              <a:t> way to enunciate male homosexuality, the first mention in this sense dating from 1922, and the use of the term as a substantive from 1935.</a:t>
            </a:r>
          </a:p>
          <a:p>
            <a:pPr>
              <a:buNone/>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feminismo.jpg"/>
          <p:cNvPicPr>
            <a:picLocks noGrp="1" noChangeAspect="1"/>
          </p:cNvPicPr>
          <p:nvPr>
            <p:ph idx="1"/>
          </p:nvPr>
        </p:nvPicPr>
        <p:blipFill>
          <a:blip r:embed="rId2" cstate="print"/>
          <a:stretch>
            <a:fillRect/>
          </a:stretch>
        </p:blipFill>
        <p:spPr>
          <a:xfrm>
            <a:off x="0" y="0"/>
            <a:ext cx="9144000" cy="7033846"/>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144</TotalTime>
  <Words>953</Words>
  <Application>Microsoft Office PowerPoint</Application>
  <PresentationFormat>On-screen Show (4:3)</PresentationFormat>
  <Paragraphs>41</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 From Queer to Cuir:  geopolitical and epistemic ostranenie from the  g-local South</vt:lpstr>
      <vt:lpstr>Slide 2</vt:lpstr>
      <vt:lpstr>Slide 3</vt:lpstr>
      <vt:lpstr>  (Possible) etymologies of the term queer </vt:lpstr>
      <vt:lpstr>Slide 5</vt:lpstr>
      <vt:lpstr>Slide 6</vt:lpstr>
      <vt:lpstr>Slide 7</vt:lpstr>
      <vt:lpstr>Slide 8</vt:lpstr>
      <vt:lpstr>Slide 9</vt:lpstr>
      <vt:lpstr>The origins of the queer movement </vt:lpstr>
      <vt:lpstr>Slide 11</vt:lpstr>
      <vt:lpstr> The copyright of the term queer </vt:lpstr>
      <vt:lpstr>Slide 13</vt:lpstr>
      <vt:lpstr>Cuir: geopolitical and epistemic ostranienie </vt:lpstr>
      <vt:lpstr>Slide 15</vt:lpstr>
      <vt:lpstr>Slide 16</vt:lpstr>
      <vt:lpstr>Slide 17</vt:lpstr>
      <vt:lpstr>Slide 18</vt:lpstr>
      <vt:lpstr>Slide 19</vt:lpstr>
      <vt:lpstr>Slide 20</vt:lpstr>
      <vt:lpstr>Slide 21</vt:lpstr>
      <vt:lpstr>Conclusion </vt:lpstr>
      <vt:lpstr>Thank you!</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Margarita</dc:creator>
  <cp:lastModifiedBy>Margarita</cp:lastModifiedBy>
  <cp:revision>15</cp:revision>
  <dcterms:created xsi:type="dcterms:W3CDTF">2018-02-06T22:51:15Z</dcterms:created>
  <dcterms:modified xsi:type="dcterms:W3CDTF">2018-02-07T01:15:50Z</dcterms:modified>
</cp:coreProperties>
</file>